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70" r:id="rId3"/>
    <p:sldId id="269" r:id="rId4"/>
    <p:sldId id="268" r:id="rId5"/>
    <p:sldId id="273" r:id="rId6"/>
    <p:sldId id="262" r:id="rId7"/>
    <p:sldId id="276" r:id="rId8"/>
    <p:sldId id="295" r:id="rId9"/>
    <p:sldId id="294" r:id="rId10"/>
    <p:sldId id="293" r:id="rId11"/>
    <p:sldId id="275" r:id="rId12"/>
    <p:sldId id="261" r:id="rId13"/>
    <p:sldId id="280" r:id="rId14"/>
    <p:sldId id="279" r:id="rId15"/>
    <p:sldId id="278" r:id="rId16"/>
    <p:sldId id="264" r:id="rId17"/>
    <p:sldId id="282" r:id="rId18"/>
    <p:sldId id="284" r:id="rId19"/>
    <p:sldId id="287" r:id="rId20"/>
    <p:sldId id="286" r:id="rId21"/>
    <p:sldId id="289" r:id="rId22"/>
    <p:sldId id="291" r:id="rId23"/>
    <p:sldId id="26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>
      <p:cViewPr varScale="1">
        <p:scale>
          <a:sx n="110" d="100"/>
          <a:sy n="110" d="100"/>
        </p:scale>
        <p:origin x="16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14732-2460-4BFF-9DCE-D49F963728F4}" type="datetimeFigureOut">
              <a:rPr lang="en-US" smtClean="0"/>
              <a:pPr/>
              <a:t>3/22/20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A90C0-9442-4A8A-8C46-14DA18F53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56415-75CF-084F-9422-B2BA5713E3D3}" type="datetimeFigureOut">
              <a:rPr lang="en-US" smtClean="0"/>
              <a:t>3/22/20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1AA68-6DBD-0B42-98FD-25F4A6354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74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51AA68-6DBD-0B42-98FD-25F4A63545B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17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0299-2ACF-4C44-A5A6-1EEF590AA913}" type="datetimeFigureOut">
              <a:rPr lang="en-US" smtClean="0"/>
              <a:pPr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0485-3A58-4C18-A977-A0ED5653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0299-2ACF-4C44-A5A6-1EEF590AA913}" type="datetimeFigureOut">
              <a:rPr lang="en-US" smtClean="0"/>
              <a:pPr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0485-3A58-4C18-A977-A0ED5653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0299-2ACF-4C44-A5A6-1EEF590AA913}" type="datetimeFigureOut">
              <a:rPr lang="en-US" smtClean="0"/>
              <a:pPr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0485-3A58-4C18-A977-A0ED5653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0299-2ACF-4C44-A5A6-1EEF590AA913}" type="datetimeFigureOut">
              <a:rPr lang="en-US" smtClean="0"/>
              <a:pPr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0485-3A58-4C18-A977-A0ED5653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0299-2ACF-4C44-A5A6-1EEF590AA913}" type="datetimeFigureOut">
              <a:rPr lang="en-US" smtClean="0"/>
              <a:pPr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0485-3A58-4C18-A977-A0ED5653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0299-2ACF-4C44-A5A6-1EEF590AA913}" type="datetimeFigureOut">
              <a:rPr lang="en-US" smtClean="0"/>
              <a:pPr/>
              <a:t>3/22/20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0485-3A58-4C18-A977-A0ED5653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0299-2ACF-4C44-A5A6-1EEF590AA913}" type="datetimeFigureOut">
              <a:rPr lang="en-US" smtClean="0"/>
              <a:pPr/>
              <a:t>3/22/20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0485-3A58-4C18-A977-A0ED5653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0299-2ACF-4C44-A5A6-1EEF590AA913}" type="datetimeFigureOut">
              <a:rPr lang="en-US" smtClean="0"/>
              <a:pPr/>
              <a:t>3/22/20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0485-3A58-4C18-A977-A0ED5653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0299-2ACF-4C44-A5A6-1EEF590AA913}" type="datetimeFigureOut">
              <a:rPr lang="en-US" smtClean="0"/>
              <a:pPr/>
              <a:t>3/22/20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0485-3A58-4C18-A977-A0ED5653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0299-2ACF-4C44-A5A6-1EEF590AA913}" type="datetimeFigureOut">
              <a:rPr lang="en-US" smtClean="0"/>
              <a:pPr/>
              <a:t>3/22/20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0485-3A58-4C18-A977-A0ED5653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0299-2ACF-4C44-A5A6-1EEF590AA913}" type="datetimeFigureOut">
              <a:rPr lang="en-US" smtClean="0"/>
              <a:pPr/>
              <a:t>3/22/20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10485-3A58-4C18-A977-A0ED5653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70299-2ACF-4C44-A5A6-1EEF590AA913}" type="datetimeFigureOut">
              <a:rPr lang="en-US" smtClean="0"/>
              <a:pPr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10485-3A58-4C18-A977-A0ED5653F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3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5.png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jpeg"/><Relationship Id="rId5" Type="http://schemas.openxmlformats.org/officeDocument/2006/relationships/image" Target="../media/image24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png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Alternating Current (ac) Voltage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1F52D-B36C-8849-8553-5A2DD65CA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4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AC generator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7EE734-0E9C-D148-ADA7-6AB935C1AB8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099" y="816497"/>
            <a:ext cx="5715000" cy="5410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CE62BBE-10B6-D647-A376-463C92287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09600" y="1180134"/>
            <a:ext cx="14568535" cy="57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B14DFDC-1AE4-FB48-93D5-08051476DF1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82186" y="1180135"/>
          <a:ext cx="275303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r:id="rId5" imgW="1422400" imgH="393700" progId="">
                  <p:embed/>
                </p:oleObj>
              </mc:Choice>
              <mc:Fallback>
                <p:oleObj r:id="rId5" imgW="1422400" imgH="393700" progId="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B14DFDC-1AE4-FB48-93D5-08051476DF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186" y="1180135"/>
                        <a:ext cx="275303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0FDA908-0756-0A47-98B5-80D6B18C5D23}"/>
                  </a:ext>
                </a:extLst>
              </p:cNvPr>
              <p:cNvSpPr/>
              <p:nvPr/>
            </p:nvSpPr>
            <p:spPr>
              <a:xfrm>
                <a:off x="838200" y="2348135"/>
                <a:ext cx="3109313" cy="4104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𝑝𝑒𝑟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𝐵𝐶𝑜𝑠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𝐵𝐶𝑜𝑠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0FDA908-0756-0A47-98B5-80D6B18C5D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348135"/>
                <a:ext cx="3109313" cy="410497"/>
              </a:xfrm>
              <a:prstGeom prst="rect">
                <a:avLst/>
              </a:prstGeom>
              <a:blipFill>
                <a:blip r:embed="rId7"/>
                <a:stretch>
                  <a:fillRect t="-145455" r="-10163" b="-22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2A88DBF-3896-6649-BB57-69FDB8E51028}"/>
                  </a:ext>
                </a:extLst>
              </p:cNvPr>
              <p:cNvSpPr/>
              <p:nvPr/>
            </p:nvSpPr>
            <p:spPr>
              <a:xfrm>
                <a:off x="838200" y="2959383"/>
                <a:ext cx="2714654" cy="4104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𝑝𝑒𝑟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𝐴𝐵𝐶𝑜𝑠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2A88DBF-3896-6649-BB57-69FDB8E510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959383"/>
                <a:ext cx="2714654" cy="410497"/>
              </a:xfrm>
              <a:prstGeom prst="rect">
                <a:avLst/>
              </a:prstGeom>
              <a:blipFill>
                <a:blip r:embed="rId8"/>
                <a:stretch>
                  <a:fillRect t="-145455" r="-11628" b="-22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2E377EB-143D-E148-9458-E1A8694D4AD7}"/>
                  </a:ext>
                </a:extLst>
              </p:cNvPr>
              <p:cNvSpPr/>
              <p:nvPr/>
            </p:nvSpPr>
            <p:spPr>
              <a:xfrm>
                <a:off x="320129" y="3744209"/>
                <a:ext cx="3550744" cy="12862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𝑁𝐴𝐵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𝐶𝑜𝑠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𝑁𝐴𝐵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2E377EB-143D-E148-9458-E1A8694D4A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129" y="3744209"/>
                <a:ext cx="3550744" cy="1286250"/>
              </a:xfrm>
              <a:prstGeom prst="rect">
                <a:avLst/>
              </a:prstGeom>
              <a:blipFill>
                <a:blip r:embed="rId9"/>
                <a:stretch>
                  <a:fillRect t="-62745" b="-15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9AA5EAA-69EE-1744-A940-1FF411DDFB4B}"/>
                  </a:ext>
                </a:extLst>
              </p:cNvPr>
              <p:cNvSpPr/>
              <p:nvPr/>
            </p:nvSpPr>
            <p:spPr>
              <a:xfrm>
                <a:off x="810228" y="5438707"/>
                <a:ext cx="20784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𝑁𝐴𝐵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9AA5EAA-69EE-1744-A940-1FF411DDFB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228" y="5438707"/>
                <a:ext cx="2078453" cy="369332"/>
              </a:xfrm>
              <a:prstGeom prst="rect">
                <a:avLst/>
              </a:prstGeom>
              <a:blipFill>
                <a:blip r:embed="rId10"/>
                <a:stretch>
                  <a:fillRect t="-116667" r="-10366" b="-18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5146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1F52D-B36C-8849-8553-5A2DD65CA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4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AC generator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7EE734-0E9C-D148-ADA7-6AB935C1AB8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099" y="816497"/>
            <a:ext cx="5715000" cy="541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edugen.wileyplus.com/edugen/courses/crs6407/cutnell9780470879528/c22/math/math121.gif">
            <a:extLst>
              <a:ext uri="{FF2B5EF4-FFF2-40B4-BE49-F238E27FC236}">
                <a16:creationId xmlns:a16="http://schemas.microsoft.com/office/drawing/2014/main" id="{A12841E7-1FCD-504F-BB79-CC44F354ACCC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6064" y="6019800"/>
            <a:ext cx="3752850" cy="647700"/>
          </a:xfrm>
          <a:prstGeom prst="rect">
            <a:avLst/>
          </a:prstGeom>
          <a:noFill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CE62BBE-10B6-D647-A376-463C92287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09600" y="1180134"/>
            <a:ext cx="14568535" cy="57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B14DFDC-1AE4-FB48-93D5-08051476DF1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82186" y="1180135"/>
          <a:ext cx="275303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r:id="rId5" imgW="1422400" imgH="393700" progId="">
                  <p:embed/>
                </p:oleObj>
              </mc:Choice>
              <mc:Fallback>
                <p:oleObj r:id="rId5" imgW="1422400" imgH="393700" progId="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B14DFDC-1AE4-FB48-93D5-08051476DF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186" y="1180135"/>
                        <a:ext cx="275303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1772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r>
              <a:rPr lang="en-US" sz="3600" b="1" dirty="0">
                <a:solidFill>
                  <a:srgbClr val="009999"/>
                </a:solidFill>
                <a:cs typeface="Arial" pitchFamily="34" charset="0"/>
              </a:rPr>
              <a:t>Transformers and Electricity</a:t>
            </a:r>
          </a:p>
        </p:txBody>
      </p:sp>
      <p:pic>
        <p:nvPicPr>
          <p:cNvPr id="8" name="Picture 3" descr="13_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104450"/>
            <a:ext cx="8475663" cy="3103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r>
              <a:rPr lang="en-US" sz="3600" b="1" dirty="0">
                <a:solidFill>
                  <a:srgbClr val="009999"/>
                </a:solidFill>
                <a:cs typeface="Arial" pitchFamily="34" charset="0"/>
              </a:rPr>
              <a:t>Transformers and Electricity</a:t>
            </a:r>
          </a:p>
        </p:txBody>
      </p:sp>
      <p:pic>
        <p:nvPicPr>
          <p:cNvPr id="8" name="Picture 3" descr="13_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104450"/>
            <a:ext cx="8475663" cy="3103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 descr="http://edugen.wiley.com/edugen/courses/crs4957/halliday9118/halliday9088c31/image_n/nt0006-y.gif">
            <a:extLst>
              <a:ext uri="{FF2B5EF4-FFF2-40B4-BE49-F238E27FC236}">
                <a16:creationId xmlns:a16="http://schemas.microsoft.com/office/drawing/2014/main" id="{A13BB658-1A54-764B-9BF7-34647AE57B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087" y="1294125"/>
            <a:ext cx="1600200" cy="10334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97649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r>
              <a:rPr lang="en-US" sz="3600" b="1" dirty="0">
                <a:solidFill>
                  <a:srgbClr val="009999"/>
                </a:solidFill>
                <a:cs typeface="Arial" pitchFamily="34" charset="0"/>
              </a:rPr>
              <a:t>Transformers and Electricity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28937" y="4888230"/>
            <a:ext cx="55245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 </a:t>
            </a:r>
            <a:r>
              <a:rPr lang="en-US" sz="2400" b="1" i="1" dirty="0">
                <a:latin typeface="Times New Roman" pitchFamily="18" charset="0"/>
              </a:rPr>
              <a:t>transformer</a:t>
            </a:r>
            <a:r>
              <a:rPr lang="en-US" sz="2400" dirty="0">
                <a:latin typeface="Times New Roman" pitchFamily="18" charset="0"/>
              </a:rPr>
              <a:t> is a device for increasing or decreasing an ac voltage. </a:t>
            </a:r>
          </a:p>
          <a:p>
            <a:pPr>
              <a:spcBef>
                <a:spcPct val="50000"/>
              </a:spcBef>
            </a:pP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8" name="Picture 3" descr="13_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104450"/>
            <a:ext cx="8475663" cy="3103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 descr="http://edugen.wiley.com/edugen/courses/crs4957/halliday9118/halliday9088c31/image_n/nt0006-y.gif">
            <a:extLst>
              <a:ext uri="{FF2B5EF4-FFF2-40B4-BE49-F238E27FC236}">
                <a16:creationId xmlns:a16="http://schemas.microsoft.com/office/drawing/2014/main" id="{A13BB658-1A54-764B-9BF7-34647AE57B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087" y="1294125"/>
            <a:ext cx="1600200" cy="10334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4206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r>
              <a:rPr lang="en-US" sz="3600" b="1" dirty="0">
                <a:solidFill>
                  <a:srgbClr val="009999"/>
                </a:solidFill>
                <a:cs typeface="Arial" pitchFamily="34" charset="0"/>
              </a:rPr>
              <a:t>Transformers and Electricity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28937" y="4888230"/>
            <a:ext cx="55245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 </a:t>
            </a:r>
            <a:r>
              <a:rPr lang="en-US" sz="2400" b="1" i="1" dirty="0">
                <a:latin typeface="Times New Roman" pitchFamily="18" charset="0"/>
              </a:rPr>
              <a:t>transformer</a:t>
            </a:r>
            <a:r>
              <a:rPr lang="en-US" sz="2400" dirty="0">
                <a:latin typeface="Times New Roman" pitchFamily="18" charset="0"/>
              </a:rPr>
              <a:t> is a device for increasing or decreasing an ac voltage. </a:t>
            </a:r>
          </a:p>
          <a:p>
            <a:pPr>
              <a:spcBef>
                <a:spcPct val="50000"/>
              </a:spcBef>
            </a:pP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10242" name="Picture 2" descr="http://edugen.wiley.com/edugen/courses/crs4957/halliday9118/halliday9088c31/image_n/nt0019-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6708" y="4492538"/>
            <a:ext cx="2485292" cy="1676400"/>
          </a:xfrm>
          <a:prstGeom prst="rect">
            <a:avLst/>
          </a:prstGeom>
          <a:noFill/>
        </p:spPr>
      </p:pic>
      <p:pic>
        <p:nvPicPr>
          <p:cNvPr id="8" name="Picture 3" descr="13_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104450"/>
            <a:ext cx="8475663" cy="3103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 descr="http://edugen.wiley.com/edugen/courses/crs4957/halliday9118/halliday9088c31/image_n/nt0006-y.gif">
            <a:extLst>
              <a:ext uri="{FF2B5EF4-FFF2-40B4-BE49-F238E27FC236}">
                <a16:creationId xmlns:a16="http://schemas.microsoft.com/office/drawing/2014/main" id="{A13BB658-1A54-764B-9BF7-34647AE57B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91087" y="1294125"/>
            <a:ext cx="1600200" cy="10334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0714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r>
              <a:rPr lang="en-US" sz="3600" b="1" dirty="0">
                <a:solidFill>
                  <a:srgbClr val="009999"/>
                </a:solidFill>
                <a:cs typeface="Arial" pitchFamily="34" charset="0"/>
              </a:rPr>
              <a:t>Transformers and Electricity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381000" y="609600"/>
            <a:ext cx="8763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 </a:t>
            </a:r>
            <a:r>
              <a:rPr lang="en-US" sz="2400" b="1" i="1" dirty="0">
                <a:latin typeface="Times New Roman" pitchFamily="18" charset="0"/>
              </a:rPr>
              <a:t>transformer</a:t>
            </a:r>
            <a:r>
              <a:rPr lang="en-US" sz="2400" dirty="0">
                <a:latin typeface="Times New Roman" pitchFamily="18" charset="0"/>
              </a:rPr>
              <a:t> is a device for increasing or decreasing an ac voltage. </a:t>
            </a:r>
          </a:p>
          <a:p>
            <a:pPr>
              <a:spcBef>
                <a:spcPct val="50000"/>
              </a:spcBef>
            </a:pP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95BDD1-BD0F-4243-BF3B-6770794FF73A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089212"/>
            <a:ext cx="7467600" cy="294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6198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r>
              <a:rPr lang="en-US" sz="3600" b="1" dirty="0">
                <a:solidFill>
                  <a:srgbClr val="009999"/>
                </a:solidFill>
                <a:cs typeface="Arial" pitchFamily="34" charset="0"/>
              </a:rPr>
              <a:t>Transformers and Electricity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381000" y="609600"/>
            <a:ext cx="8763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 </a:t>
            </a:r>
            <a:r>
              <a:rPr lang="en-US" sz="2400" b="1" i="1" dirty="0">
                <a:latin typeface="Times New Roman" pitchFamily="18" charset="0"/>
              </a:rPr>
              <a:t>transformer</a:t>
            </a:r>
            <a:r>
              <a:rPr lang="en-US" sz="2400" dirty="0">
                <a:latin typeface="Times New Roman" pitchFamily="18" charset="0"/>
              </a:rPr>
              <a:t> is a device for increasing or decreasing an ac voltage. </a:t>
            </a:r>
          </a:p>
          <a:p>
            <a:pPr>
              <a:spcBef>
                <a:spcPct val="50000"/>
              </a:spcBef>
            </a:pP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95BDD1-BD0F-4243-BF3B-6770794FF73A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089212"/>
            <a:ext cx="7467600" cy="294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04C1654-0806-2048-A1B0-F6819B2AAE7F}"/>
                  </a:ext>
                </a:extLst>
              </p:cNvPr>
              <p:cNvSpPr/>
              <p:nvPr/>
            </p:nvSpPr>
            <p:spPr>
              <a:xfrm>
                <a:off x="6477000" y="3352800"/>
                <a:ext cx="1344022" cy="6150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𝑁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𝜙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04C1654-0806-2048-A1B0-F6819B2AAE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352800"/>
                <a:ext cx="1344022" cy="615040"/>
              </a:xfrm>
              <a:prstGeom prst="rect">
                <a:avLst/>
              </a:prstGeom>
              <a:blipFill>
                <a:blip r:embed="rId3"/>
                <a:stretch>
                  <a:fillRect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0590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r>
              <a:rPr lang="en-US" sz="3600" b="1" dirty="0">
                <a:solidFill>
                  <a:srgbClr val="009999"/>
                </a:solidFill>
                <a:cs typeface="Arial" pitchFamily="34" charset="0"/>
              </a:rPr>
              <a:t>Transformers and Electricity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381000" y="609600"/>
            <a:ext cx="8763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 </a:t>
            </a:r>
            <a:r>
              <a:rPr lang="en-US" sz="2400" b="1" i="1" dirty="0">
                <a:latin typeface="Times New Roman" pitchFamily="18" charset="0"/>
              </a:rPr>
              <a:t>transformer</a:t>
            </a:r>
            <a:r>
              <a:rPr lang="en-US" sz="2400" dirty="0">
                <a:latin typeface="Times New Roman" pitchFamily="18" charset="0"/>
              </a:rPr>
              <a:t> is a device for increasing or decreasing an ac voltage. </a:t>
            </a:r>
          </a:p>
          <a:p>
            <a:pPr>
              <a:spcBef>
                <a:spcPct val="50000"/>
              </a:spcBef>
            </a:pP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95BDD1-BD0F-4243-BF3B-6770794FF73A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089212"/>
            <a:ext cx="7467600" cy="294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04C1654-0806-2048-A1B0-F6819B2AAE7F}"/>
                  </a:ext>
                </a:extLst>
              </p:cNvPr>
              <p:cNvSpPr/>
              <p:nvPr/>
            </p:nvSpPr>
            <p:spPr>
              <a:xfrm>
                <a:off x="6477000" y="3352800"/>
                <a:ext cx="1344022" cy="6150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𝑁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𝜙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04C1654-0806-2048-A1B0-F6819B2AAE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352800"/>
                <a:ext cx="1344022" cy="615040"/>
              </a:xfrm>
              <a:prstGeom prst="rect">
                <a:avLst/>
              </a:prstGeom>
              <a:blipFill>
                <a:blip r:embed="rId3"/>
                <a:stretch>
                  <a:fillRect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F221942-7CD3-1040-9E9F-EE124853C6F8}"/>
                  </a:ext>
                </a:extLst>
              </p:cNvPr>
              <p:cNvSpPr/>
              <p:nvPr/>
            </p:nvSpPr>
            <p:spPr>
              <a:xfrm>
                <a:off x="6477000" y="4035949"/>
                <a:ext cx="1558119" cy="6150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𝜙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F221942-7CD3-1040-9E9F-EE124853C6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4035949"/>
                <a:ext cx="1558119" cy="615040"/>
              </a:xfrm>
              <a:prstGeom prst="rect">
                <a:avLst/>
              </a:prstGeom>
              <a:blipFill>
                <a:blip r:embed="rId4"/>
                <a:stretch>
                  <a:fillRect b="-4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33803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r>
              <a:rPr lang="en-US" sz="3600" b="1" dirty="0">
                <a:solidFill>
                  <a:srgbClr val="009999"/>
                </a:solidFill>
                <a:cs typeface="Arial" pitchFamily="34" charset="0"/>
              </a:rPr>
              <a:t>Transformers and Electricity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381000" y="609600"/>
            <a:ext cx="8763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 </a:t>
            </a:r>
            <a:r>
              <a:rPr lang="en-US" sz="2400" b="1" i="1" dirty="0">
                <a:latin typeface="Times New Roman" pitchFamily="18" charset="0"/>
              </a:rPr>
              <a:t>transformer</a:t>
            </a:r>
            <a:r>
              <a:rPr lang="en-US" sz="2400" dirty="0">
                <a:latin typeface="Times New Roman" pitchFamily="18" charset="0"/>
              </a:rPr>
              <a:t> is a device for increasing or decreasing an ac voltage. </a:t>
            </a:r>
          </a:p>
          <a:p>
            <a:pPr>
              <a:spcBef>
                <a:spcPct val="50000"/>
              </a:spcBef>
            </a:pP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95BDD1-BD0F-4243-BF3B-6770794FF73A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089212"/>
            <a:ext cx="7467600" cy="294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04C1654-0806-2048-A1B0-F6819B2AAE7F}"/>
                  </a:ext>
                </a:extLst>
              </p:cNvPr>
              <p:cNvSpPr/>
              <p:nvPr/>
            </p:nvSpPr>
            <p:spPr>
              <a:xfrm>
                <a:off x="6477000" y="3352800"/>
                <a:ext cx="1344022" cy="6150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𝑁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𝜙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04C1654-0806-2048-A1B0-F6819B2AAE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352800"/>
                <a:ext cx="1344022" cy="615040"/>
              </a:xfrm>
              <a:prstGeom prst="rect">
                <a:avLst/>
              </a:prstGeom>
              <a:blipFill>
                <a:blip r:embed="rId3"/>
                <a:stretch>
                  <a:fillRect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F221942-7CD3-1040-9E9F-EE124853C6F8}"/>
                  </a:ext>
                </a:extLst>
              </p:cNvPr>
              <p:cNvSpPr/>
              <p:nvPr/>
            </p:nvSpPr>
            <p:spPr>
              <a:xfrm>
                <a:off x="6477000" y="4035949"/>
                <a:ext cx="1558119" cy="6150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𝜙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F221942-7CD3-1040-9E9F-EE124853C6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4035949"/>
                <a:ext cx="1558119" cy="615040"/>
              </a:xfrm>
              <a:prstGeom prst="rect">
                <a:avLst/>
              </a:prstGeom>
              <a:blipFill>
                <a:blip r:embed="rId4"/>
                <a:stretch>
                  <a:fillRect b="-4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C45D9FF-6FCE-DF4C-B8D0-27189B7F51DD}"/>
                  </a:ext>
                </a:extLst>
              </p:cNvPr>
              <p:cNvSpPr/>
              <p:nvPr/>
            </p:nvSpPr>
            <p:spPr>
              <a:xfrm>
                <a:off x="6527281" y="4719098"/>
                <a:ext cx="1511696" cy="6150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𝜙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C45D9FF-6FCE-DF4C-B8D0-27189B7F51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7281" y="4719098"/>
                <a:ext cx="1511696" cy="615040"/>
              </a:xfrm>
              <a:prstGeom prst="rect">
                <a:avLst/>
              </a:prstGeom>
              <a:blipFill>
                <a:blip r:embed="rId5"/>
                <a:stretch>
                  <a:fillRect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488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Alternating Current (ac) Voltage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B5D65530-FD37-F544-B624-3BEEB435B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95400"/>
            <a:ext cx="7053262" cy="2743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4877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r>
              <a:rPr lang="en-US" sz="3600" b="1" dirty="0">
                <a:solidFill>
                  <a:srgbClr val="009999"/>
                </a:solidFill>
                <a:cs typeface="Arial" pitchFamily="34" charset="0"/>
              </a:rPr>
              <a:t>Transformers and Electricity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381000" y="609600"/>
            <a:ext cx="8763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 </a:t>
            </a:r>
            <a:r>
              <a:rPr lang="en-US" sz="2400" b="1" i="1" dirty="0">
                <a:latin typeface="Times New Roman" pitchFamily="18" charset="0"/>
              </a:rPr>
              <a:t>transformer</a:t>
            </a:r>
            <a:r>
              <a:rPr lang="en-US" sz="2400" dirty="0">
                <a:latin typeface="Times New Roman" pitchFamily="18" charset="0"/>
              </a:rPr>
              <a:t> is a device for increasing or decreasing an ac voltage. </a:t>
            </a:r>
          </a:p>
          <a:p>
            <a:pPr>
              <a:spcBef>
                <a:spcPct val="50000"/>
              </a:spcBef>
            </a:pP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95BDD1-BD0F-4243-BF3B-6770794FF73A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089212"/>
            <a:ext cx="7467600" cy="294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04C1654-0806-2048-A1B0-F6819B2AAE7F}"/>
                  </a:ext>
                </a:extLst>
              </p:cNvPr>
              <p:cNvSpPr/>
              <p:nvPr/>
            </p:nvSpPr>
            <p:spPr>
              <a:xfrm>
                <a:off x="6477000" y="3352800"/>
                <a:ext cx="1344022" cy="6150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𝑁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𝜙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04C1654-0806-2048-A1B0-F6819B2AAE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352800"/>
                <a:ext cx="1344022" cy="615040"/>
              </a:xfrm>
              <a:prstGeom prst="rect">
                <a:avLst/>
              </a:prstGeom>
              <a:blipFill>
                <a:blip r:embed="rId3"/>
                <a:stretch>
                  <a:fillRect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F221942-7CD3-1040-9E9F-EE124853C6F8}"/>
                  </a:ext>
                </a:extLst>
              </p:cNvPr>
              <p:cNvSpPr/>
              <p:nvPr/>
            </p:nvSpPr>
            <p:spPr>
              <a:xfrm>
                <a:off x="6477000" y="4035949"/>
                <a:ext cx="1558119" cy="6150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𝜙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F221942-7CD3-1040-9E9F-EE124853C6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4035949"/>
                <a:ext cx="1558119" cy="615040"/>
              </a:xfrm>
              <a:prstGeom prst="rect">
                <a:avLst/>
              </a:prstGeom>
              <a:blipFill>
                <a:blip r:embed="rId4"/>
                <a:stretch>
                  <a:fillRect b="-4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C45D9FF-6FCE-DF4C-B8D0-27189B7F51DD}"/>
                  </a:ext>
                </a:extLst>
              </p:cNvPr>
              <p:cNvSpPr/>
              <p:nvPr/>
            </p:nvSpPr>
            <p:spPr>
              <a:xfrm>
                <a:off x="6527281" y="4719098"/>
                <a:ext cx="1511696" cy="6150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𝜙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C45D9FF-6FCE-DF4C-B8D0-27189B7F51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7281" y="4719098"/>
                <a:ext cx="1511696" cy="615040"/>
              </a:xfrm>
              <a:prstGeom prst="rect">
                <a:avLst/>
              </a:prstGeom>
              <a:blipFill>
                <a:blip r:embed="rId5"/>
                <a:stretch>
                  <a:fillRect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9F655D6-5D72-9547-BFAA-10E321DB18D5}"/>
                  </a:ext>
                </a:extLst>
              </p:cNvPr>
              <p:cNvSpPr/>
              <p:nvPr/>
            </p:nvSpPr>
            <p:spPr>
              <a:xfrm>
                <a:off x="6774390" y="5562600"/>
                <a:ext cx="1333570" cy="8465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den>
                      </m:f>
                      <m:r>
                        <a:rPr lang="en-US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9F655D6-5D72-9547-BFAA-10E321DB18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4390" y="5562600"/>
                <a:ext cx="1333570" cy="846578"/>
              </a:xfrm>
              <a:prstGeom prst="rect">
                <a:avLst/>
              </a:prstGeom>
              <a:blipFill>
                <a:blip r:embed="rId6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6256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r>
              <a:rPr lang="en-US" sz="3600" b="1" dirty="0">
                <a:solidFill>
                  <a:srgbClr val="009999"/>
                </a:solidFill>
                <a:cs typeface="Arial" pitchFamily="34" charset="0"/>
              </a:rPr>
              <a:t>Transformers and Electricity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381000" y="609600"/>
            <a:ext cx="8763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 </a:t>
            </a:r>
            <a:r>
              <a:rPr lang="en-US" sz="2400" b="1" i="1" dirty="0">
                <a:latin typeface="Times New Roman" pitchFamily="18" charset="0"/>
              </a:rPr>
              <a:t>transformer</a:t>
            </a:r>
            <a:r>
              <a:rPr lang="en-US" sz="2400" dirty="0">
                <a:latin typeface="Times New Roman" pitchFamily="18" charset="0"/>
              </a:rPr>
              <a:t> is a device for increasing or decreasing an ac voltage. </a:t>
            </a:r>
          </a:p>
          <a:p>
            <a:pPr>
              <a:spcBef>
                <a:spcPct val="50000"/>
              </a:spcBef>
            </a:pP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95BDD1-BD0F-4243-BF3B-6770794FF73A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089212"/>
            <a:ext cx="7467600" cy="294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04C1654-0806-2048-A1B0-F6819B2AAE7F}"/>
                  </a:ext>
                </a:extLst>
              </p:cNvPr>
              <p:cNvSpPr/>
              <p:nvPr/>
            </p:nvSpPr>
            <p:spPr>
              <a:xfrm>
                <a:off x="6477000" y="3352800"/>
                <a:ext cx="1344022" cy="6150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𝑁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𝜙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04C1654-0806-2048-A1B0-F6819B2AAE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352800"/>
                <a:ext cx="1344022" cy="615040"/>
              </a:xfrm>
              <a:prstGeom prst="rect">
                <a:avLst/>
              </a:prstGeom>
              <a:blipFill>
                <a:blip r:embed="rId3"/>
                <a:stretch>
                  <a:fillRect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F221942-7CD3-1040-9E9F-EE124853C6F8}"/>
                  </a:ext>
                </a:extLst>
              </p:cNvPr>
              <p:cNvSpPr/>
              <p:nvPr/>
            </p:nvSpPr>
            <p:spPr>
              <a:xfrm>
                <a:off x="6477000" y="4035949"/>
                <a:ext cx="1558119" cy="6150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𝜙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F221942-7CD3-1040-9E9F-EE124853C6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4035949"/>
                <a:ext cx="1558119" cy="615040"/>
              </a:xfrm>
              <a:prstGeom prst="rect">
                <a:avLst/>
              </a:prstGeom>
              <a:blipFill>
                <a:blip r:embed="rId4"/>
                <a:stretch>
                  <a:fillRect b="-4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C45D9FF-6FCE-DF4C-B8D0-27189B7F51DD}"/>
                  </a:ext>
                </a:extLst>
              </p:cNvPr>
              <p:cNvSpPr/>
              <p:nvPr/>
            </p:nvSpPr>
            <p:spPr>
              <a:xfrm>
                <a:off x="6527281" y="4719098"/>
                <a:ext cx="1511696" cy="6150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𝜙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C45D9FF-6FCE-DF4C-B8D0-27189B7F51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7281" y="4719098"/>
                <a:ext cx="1511696" cy="615040"/>
              </a:xfrm>
              <a:prstGeom prst="rect">
                <a:avLst/>
              </a:prstGeom>
              <a:blipFill>
                <a:blip r:embed="rId5"/>
                <a:stretch>
                  <a:fillRect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9F655D6-5D72-9547-BFAA-10E321DB18D5}"/>
                  </a:ext>
                </a:extLst>
              </p:cNvPr>
              <p:cNvSpPr/>
              <p:nvPr/>
            </p:nvSpPr>
            <p:spPr>
              <a:xfrm>
                <a:off x="6774390" y="5562600"/>
                <a:ext cx="1333570" cy="8465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den>
                      </m:f>
                      <m:r>
                        <a:rPr lang="en-US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9F655D6-5D72-9547-BFAA-10E321DB18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4390" y="5562600"/>
                <a:ext cx="1333570" cy="846578"/>
              </a:xfrm>
              <a:prstGeom prst="rect">
                <a:avLst/>
              </a:prstGeom>
              <a:blipFill>
                <a:blip r:embed="rId6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5E6C567-DD49-6D4E-96CF-10FAC76267A3}"/>
                  </a:ext>
                </a:extLst>
              </p:cNvPr>
              <p:cNvSpPr/>
              <p:nvPr/>
            </p:nvSpPr>
            <p:spPr>
              <a:xfrm>
                <a:off x="1524000" y="4008191"/>
                <a:ext cx="9963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5E6C567-DD49-6D4E-96CF-10FAC76267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008191"/>
                <a:ext cx="99636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56421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r>
              <a:rPr lang="en-US" sz="3600" b="1" dirty="0">
                <a:solidFill>
                  <a:srgbClr val="009999"/>
                </a:solidFill>
                <a:cs typeface="Arial" pitchFamily="34" charset="0"/>
              </a:rPr>
              <a:t>Transformers and Electricity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381000" y="609600"/>
            <a:ext cx="8763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 </a:t>
            </a:r>
            <a:r>
              <a:rPr lang="en-US" sz="2400" b="1" i="1" dirty="0">
                <a:latin typeface="Times New Roman" pitchFamily="18" charset="0"/>
              </a:rPr>
              <a:t>transformer</a:t>
            </a:r>
            <a:r>
              <a:rPr lang="en-US" sz="2400" dirty="0">
                <a:latin typeface="Times New Roman" pitchFamily="18" charset="0"/>
              </a:rPr>
              <a:t> is a device for increasing or decreasing an ac voltage. </a:t>
            </a:r>
          </a:p>
          <a:p>
            <a:pPr>
              <a:spcBef>
                <a:spcPct val="50000"/>
              </a:spcBef>
            </a:pP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95BDD1-BD0F-4243-BF3B-6770794FF73A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089212"/>
            <a:ext cx="7467600" cy="294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04C1654-0806-2048-A1B0-F6819B2AAE7F}"/>
                  </a:ext>
                </a:extLst>
              </p:cNvPr>
              <p:cNvSpPr/>
              <p:nvPr/>
            </p:nvSpPr>
            <p:spPr>
              <a:xfrm>
                <a:off x="6477000" y="3352800"/>
                <a:ext cx="1344022" cy="6150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𝑁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𝜙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04C1654-0806-2048-A1B0-F6819B2AAE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352800"/>
                <a:ext cx="1344022" cy="615040"/>
              </a:xfrm>
              <a:prstGeom prst="rect">
                <a:avLst/>
              </a:prstGeom>
              <a:blipFill>
                <a:blip r:embed="rId3"/>
                <a:stretch>
                  <a:fillRect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F221942-7CD3-1040-9E9F-EE124853C6F8}"/>
                  </a:ext>
                </a:extLst>
              </p:cNvPr>
              <p:cNvSpPr/>
              <p:nvPr/>
            </p:nvSpPr>
            <p:spPr>
              <a:xfrm>
                <a:off x="6477000" y="4035949"/>
                <a:ext cx="1558119" cy="6150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𝜙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F221942-7CD3-1040-9E9F-EE124853C6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4035949"/>
                <a:ext cx="1558119" cy="615040"/>
              </a:xfrm>
              <a:prstGeom prst="rect">
                <a:avLst/>
              </a:prstGeom>
              <a:blipFill>
                <a:blip r:embed="rId4"/>
                <a:stretch>
                  <a:fillRect b="-4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C45D9FF-6FCE-DF4C-B8D0-27189B7F51DD}"/>
                  </a:ext>
                </a:extLst>
              </p:cNvPr>
              <p:cNvSpPr/>
              <p:nvPr/>
            </p:nvSpPr>
            <p:spPr>
              <a:xfrm>
                <a:off x="6527281" y="4719098"/>
                <a:ext cx="1511696" cy="6150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𝜙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C45D9FF-6FCE-DF4C-B8D0-27189B7F51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7281" y="4719098"/>
                <a:ext cx="1511696" cy="615040"/>
              </a:xfrm>
              <a:prstGeom prst="rect">
                <a:avLst/>
              </a:prstGeom>
              <a:blipFill>
                <a:blip r:embed="rId5"/>
                <a:stretch>
                  <a:fillRect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9F655D6-5D72-9547-BFAA-10E321DB18D5}"/>
                  </a:ext>
                </a:extLst>
              </p:cNvPr>
              <p:cNvSpPr/>
              <p:nvPr/>
            </p:nvSpPr>
            <p:spPr>
              <a:xfrm>
                <a:off x="6774390" y="5562600"/>
                <a:ext cx="1333570" cy="8465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den>
                      </m:f>
                      <m:r>
                        <a:rPr lang="en-US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9F655D6-5D72-9547-BFAA-10E321DB18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4390" y="5562600"/>
                <a:ext cx="1333570" cy="846578"/>
              </a:xfrm>
              <a:prstGeom prst="rect">
                <a:avLst/>
              </a:prstGeom>
              <a:blipFill>
                <a:blip r:embed="rId6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5E6C567-DD49-6D4E-96CF-10FAC76267A3}"/>
                  </a:ext>
                </a:extLst>
              </p:cNvPr>
              <p:cNvSpPr/>
              <p:nvPr/>
            </p:nvSpPr>
            <p:spPr>
              <a:xfrm>
                <a:off x="1524000" y="4008191"/>
                <a:ext cx="9963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5E6C567-DD49-6D4E-96CF-10FAC76267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008191"/>
                <a:ext cx="99636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C2C1362-485C-6F4C-B2D8-8829247F0752}"/>
                  </a:ext>
                </a:extLst>
              </p:cNvPr>
              <p:cNvSpPr/>
              <p:nvPr/>
            </p:nvSpPr>
            <p:spPr>
              <a:xfrm>
                <a:off x="1342732" y="4719098"/>
                <a:ext cx="174611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C2C1362-485C-6F4C-B2D8-8829247F07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2732" y="4719098"/>
                <a:ext cx="1746119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61096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4" descr="pixe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8575" cy="9525"/>
          </a:xfrm>
          <a:prstGeom prst="rect">
            <a:avLst/>
          </a:prstGeom>
          <a:noFill/>
        </p:spPr>
      </p:pic>
      <p:pic>
        <p:nvPicPr>
          <p:cNvPr id="16388" name="Picture 5" descr="pixe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525"/>
            <a:ext cx="28575" cy="9525"/>
          </a:xfrm>
          <a:prstGeom prst="rect">
            <a:avLst/>
          </a:prstGeom>
          <a:noFill/>
        </p:spPr>
      </p:pic>
      <p:pic>
        <p:nvPicPr>
          <p:cNvPr id="16387" name="Picture 6" descr="pixe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050"/>
            <a:ext cx="28575" cy="9525"/>
          </a:xfrm>
          <a:prstGeom prst="rect">
            <a:avLst/>
          </a:prstGeom>
          <a:noFill/>
        </p:spPr>
      </p:pic>
      <p:pic>
        <p:nvPicPr>
          <p:cNvPr id="16386" name="Picture 7" descr="pixe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8575"/>
            <a:ext cx="28575" cy="9525"/>
          </a:xfrm>
          <a:prstGeom prst="rect">
            <a:avLst/>
          </a:prstGeom>
          <a:noFill/>
        </p:spPr>
      </p:pic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533400" y="990600"/>
          <a:ext cx="1316736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r:id="rId4" imgW="698500" imgH="241300" progId="Equation.3">
                  <p:embed/>
                </p:oleObj>
              </mc:Choice>
              <mc:Fallback>
                <p:oleObj r:id="rId4" imgW="698500" imgH="2413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90600"/>
                        <a:ext cx="1316736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2072985"/>
            <a:ext cx="89916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[CJ10-Ch22-P67]  A generating station is producing 1.2 MW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of power at 1200 V that is to be sent to a small town located 7.0 km away. Each of the two wires that comprise the transmission line has a resistance per kilometer of length of 0.05</a:t>
            </a:r>
            <a:r>
              <a:rPr kumimoji="0" lang="en-US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Ω/km. </a:t>
            </a:r>
            <a:br>
              <a:rPr lang="en-US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(a) Find the power lost in heating the wires if the power is transmitted at 1200 V. </a:t>
            </a:r>
            <a:br>
              <a:rPr lang="en-US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en-US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en-US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(b) A 100:1 step-up transformer is used to raise the voltage before the power is transmitted. How much power is now lost in heating the wires?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304800" y="3232666"/>
            <a:ext cx="8610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3" descr="13_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8683" y="152401"/>
            <a:ext cx="4948518" cy="1811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A3ACC0B-3A8D-F948-AD06-4504063BF2A9}"/>
                  </a:ext>
                </a:extLst>
              </p:cNvPr>
              <p:cNvSpPr/>
              <p:nvPr/>
            </p:nvSpPr>
            <p:spPr>
              <a:xfrm>
                <a:off x="1676400" y="226094"/>
                <a:ext cx="13588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A3ACC0B-3A8D-F948-AD06-4504063BF2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26094"/>
                <a:ext cx="135889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0992AE9-8888-2F46-BA18-C0701877D56D}"/>
                  </a:ext>
                </a:extLst>
              </p:cNvPr>
              <p:cNvSpPr/>
              <p:nvPr/>
            </p:nvSpPr>
            <p:spPr>
              <a:xfrm>
                <a:off x="113306" y="103944"/>
                <a:ext cx="1046632" cy="6580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0992AE9-8888-2F46-BA18-C0701877D5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06" y="103944"/>
                <a:ext cx="1046632" cy="65800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Alternating Current (ac) Voltage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B5D65530-FD37-F544-B624-3BEEB435B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95400"/>
            <a:ext cx="7053262" cy="2743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0A69B03-4ABD-3C42-BB9D-B39ED43264A8}"/>
                  </a:ext>
                </a:extLst>
              </p:cNvPr>
              <p:cNvSpPr/>
              <p:nvPr/>
            </p:nvSpPr>
            <p:spPr>
              <a:xfrm>
                <a:off x="2841585" y="1780046"/>
                <a:ext cx="1109662" cy="6399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𝑟𝑚𝑠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=120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𝑣𝑜𝑙𝑡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0A69B03-4ABD-3C42-BB9D-B39ED43264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585" y="1780046"/>
                <a:ext cx="1109662" cy="639983"/>
              </a:xfrm>
              <a:prstGeom prst="rect">
                <a:avLst/>
              </a:prstGeom>
              <a:blipFill>
                <a:blip r:embed="rId3"/>
                <a:stretch>
                  <a:fillRect r="-12500" b="-5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8100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Alternating Current (ac) Voltage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B5D65530-FD37-F544-B624-3BEEB435B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95400"/>
            <a:ext cx="7053262" cy="2743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BC534EF-44A8-BA4A-A806-2648E47CF20D}"/>
                  </a:ext>
                </a:extLst>
              </p:cNvPr>
              <p:cNvSpPr/>
              <p:nvPr/>
            </p:nvSpPr>
            <p:spPr>
              <a:xfrm>
                <a:off x="4023110" y="1812331"/>
                <a:ext cx="1600117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=170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𝑣𝑜𝑙𝑡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BC534EF-44A8-BA4A-A806-2648E47CF2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110" y="1812331"/>
                <a:ext cx="1600117" cy="390748"/>
              </a:xfrm>
              <a:prstGeom prst="rect">
                <a:avLst/>
              </a:prstGeom>
              <a:blipFill>
                <a:blip r:embed="rId3"/>
                <a:stretch>
                  <a:fillRect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6739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Alternating Current (ac) Voltage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B5D65530-FD37-F544-B624-3BEEB435B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95400"/>
            <a:ext cx="7053262" cy="2743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BB521F5-EA2D-794C-B9E8-8C2557A7B323}"/>
                  </a:ext>
                </a:extLst>
              </p:cNvPr>
              <p:cNvSpPr/>
              <p:nvPr/>
            </p:nvSpPr>
            <p:spPr>
              <a:xfrm>
                <a:off x="2819400" y="4419600"/>
                <a:ext cx="1530484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BB521F5-EA2D-794C-B9E8-8C2557A7B3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4419600"/>
                <a:ext cx="1530484" cy="390748"/>
              </a:xfrm>
              <a:prstGeom prst="rect">
                <a:avLst/>
              </a:prstGeom>
              <a:blipFill>
                <a:blip r:embed="rId3" cstate="print"/>
                <a:stretch>
                  <a:fillRect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13668CF-E18B-FF41-8487-10C46575292F}"/>
                  </a:ext>
                </a:extLst>
              </p:cNvPr>
              <p:cNvSpPr/>
              <p:nvPr/>
            </p:nvSpPr>
            <p:spPr>
              <a:xfrm>
                <a:off x="4724400" y="4467059"/>
                <a:ext cx="11085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13668CF-E18B-FF41-8487-10C4657529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467059"/>
                <a:ext cx="1108573" cy="369332"/>
              </a:xfrm>
              <a:prstGeom prst="rect">
                <a:avLst/>
              </a:prstGeom>
              <a:blipFill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BC534EF-44A8-BA4A-A806-2648E47CF20D}"/>
                  </a:ext>
                </a:extLst>
              </p:cNvPr>
              <p:cNvSpPr/>
              <p:nvPr/>
            </p:nvSpPr>
            <p:spPr>
              <a:xfrm>
                <a:off x="4023110" y="1812331"/>
                <a:ext cx="1600117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=170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𝑣𝑜𝑙𝑡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BC534EF-44A8-BA4A-A806-2648E47CF2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110" y="1812331"/>
                <a:ext cx="1600117" cy="390748"/>
              </a:xfrm>
              <a:prstGeom prst="rect">
                <a:avLst/>
              </a:prstGeom>
              <a:blipFill>
                <a:blip r:embed="rId5"/>
                <a:stretch>
                  <a:fillRect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0A69B03-4ABD-3C42-BB9D-B39ED43264A8}"/>
                  </a:ext>
                </a:extLst>
              </p:cNvPr>
              <p:cNvSpPr/>
              <p:nvPr/>
            </p:nvSpPr>
            <p:spPr>
              <a:xfrm>
                <a:off x="2688431" y="2064579"/>
                <a:ext cx="1371600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𝑟𝑚𝑠</m:t>
                          </m:r>
                        </m:sub>
                      </m:sSub>
                      <m:r>
                        <a:rPr lang="en-US" sz="1200" i="0">
                          <a:latin typeface="Cambria Math" panose="02040503050406030204" pitchFamily="18" charset="0"/>
                        </a:rPr>
                        <m:t>=120 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𝑣𝑜𝑙𝑡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0A69B03-4ABD-3C42-BB9D-B39ED43264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8431" y="2064579"/>
                <a:ext cx="1371600" cy="276999"/>
              </a:xfrm>
              <a:prstGeom prst="rect">
                <a:avLst/>
              </a:prstGeom>
              <a:blipFill>
                <a:blip r:embed="rId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7401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1F52D-B36C-8849-8553-5A2DD65CA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4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AC generator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7EE734-0E9C-D148-ADA7-6AB935C1AB8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099" y="816497"/>
            <a:ext cx="5715000" cy="5410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CE62BBE-10B6-D647-A376-463C92287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09600" y="1180134"/>
            <a:ext cx="14568535" cy="57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08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1F52D-B36C-8849-8553-5A2DD65CA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4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AC generator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7EE734-0E9C-D148-ADA7-6AB935C1AB8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099" y="816497"/>
            <a:ext cx="5715000" cy="5410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CE62BBE-10B6-D647-A376-463C92287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09600" y="1180134"/>
            <a:ext cx="14568535" cy="57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B14DFDC-1AE4-FB48-93D5-08051476DF1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82186" y="1180135"/>
          <a:ext cx="275303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r:id="rId4" imgW="1422400" imgH="393700" progId="">
                  <p:embed/>
                </p:oleObj>
              </mc:Choice>
              <mc:Fallback>
                <p:oleObj r:id="rId4" imgW="1422400" imgH="393700" progId="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B14DFDC-1AE4-FB48-93D5-08051476DF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186" y="1180135"/>
                        <a:ext cx="275303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176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1F52D-B36C-8849-8553-5A2DD65CA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4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AC generator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7EE734-0E9C-D148-ADA7-6AB935C1AB8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099" y="816497"/>
            <a:ext cx="5715000" cy="5410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CE62BBE-10B6-D647-A376-463C92287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09600" y="1180134"/>
            <a:ext cx="14568535" cy="57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B14DFDC-1AE4-FB48-93D5-08051476DF1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82186" y="1180135"/>
          <a:ext cx="275303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r:id="rId4" imgW="1422400" imgH="393700" progId="">
                  <p:embed/>
                </p:oleObj>
              </mc:Choice>
              <mc:Fallback>
                <p:oleObj r:id="rId4" imgW="1422400" imgH="393700" progId="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B14DFDC-1AE4-FB48-93D5-08051476DF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186" y="1180135"/>
                        <a:ext cx="275303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0FDA908-0756-0A47-98B5-80D6B18C5D23}"/>
                  </a:ext>
                </a:extLst>
              </p:cNvPr>
              <p:cNvSpPr/>
              <p:nvPr/>
            </p:nvSpPr>
            <p:spPr>
              <a:xfrm>
                <a:off x="838200" y="2348135"/>
                <a:ext cx="3109313" cy="4104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𝑝𝑒𝑟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𝐵𝐶𝑜𝑠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𝐵𝐶𝑜𝑠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0FDA908-0756-0A47-98B5-80D6B18C5D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348135"/>
                <a:ext cx="3109313" cy="410497"/>
              </a:xfrm>
              <a:prstGeom prst="rect">
                <a:avLst/>
              </a:prstGeom>
              <a:blipFill>
                <a:blip r:embed="rId6"/>
                <a:stretch>
                  <a:fillRect t="-145455" r="-10163" b="-22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2A88DBF-3896-6649-BB57-69FDB8E51028}"/>
                  </a:ext>
                </a:extLst>
              </p:cNvPr>
              <p:cNvSpPr/>
              <p:nvPr/>
            </p:nvSpPr>
            <p:spPr>
              <a:xfrm>
                <a:off x="838200" y="2959383"/>
                <a:ext cx="2714654" cy="4104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𝑝𝑒𝑟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𝐴𝐵𝐶𝑜𝑠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2A88DBF-3896-6649-BB57-69FDB8E510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959383"/>
                <a:ext cx="2714654" cy="410497"/>
              </a:xfrm>
              <a:prstGeom prst="rect">
                <a:avLst/>
              </a:prstGeom>
              <a:blipFill>
                <a:blip r:embed="rId7"/>
                <a:stretch>
                  <a:fillRect t="-145455" r="-11628" b="-22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3285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1F52D-B36C-8849-8553-5A2DD65CA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4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AC generator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7EE734-0E9C-D148-ADA7-6AB935C1AB8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099" y="816497"/>
            <a:ext cx="5715000" cy="5410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CE62BBE-10B6-D647-A376-463C92287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09600" y="1180134"/>
            <a:ext cx="14568535" cy="57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B14DFDC-1AE4-FB48-93D5-08051476DF1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82186" y="1180135"/>
          <a:ext cx="275303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r:id="rId4" imgW="1422400" imgH="393700" progId="">
                  <p:embed/>
                </p:oleObj>
              </mc:Choice>
              <mc:Fallback>
                <p:oleObj r:id="rId4" imgW="1422400" imgH="393700" progId="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B14DFDC-1AE4-FB48-93D5-08051476DF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186" y="1180135"/>
                        <a:ext cx="275303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0FDA908-0756-0A47-98B5-80D6B18C5D23}"/>
                  </a:ext>
                </a:extLst>
              </p:cNvPr>
              <p:cNvSpPr/>
              <p:nvPr/>
            </p:nvSpPr>
            <p:spPr>
              <a:xfrm>
                <a:off x="838200" y="2348135"/>
                <a:ext cx="3109313" cy="4104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𝑝𝑒𝑟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𝐵𝐶𝑜𝑠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𝐵𝐶𝑜𝑠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0FDA908-0756-0A47-98B5-80D6B18C5D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348135"/>
                <a:ext cx="3109313" cy="410497"/>
              </a:xfrm>
              <a:prstGeom prst="rect">
                <a:avLst/>
              </a:prstGeom>
              <a:blipFill>
                <a:blip r:embed="rId6"/>
                <a:stretch>
                  <a:fillRect t="-145455" r="-10163" b="-22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2A88DBF-3896-6649-BB57-69FDB8E51028}"/>
                  </a:ext>
                </a:extLst>
              </p:cNvPr>
              <p:cNvSpPr/>
              <p:nvPr/>
            </p:nvSpPr>
            <p:spPr>
              <a:xfrm>
                <a:off x="838200" y="2959383"/>
                <a:ext cx="2714654" cy="4104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𝑝𝑒𝑟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𝐴𝐵𝐶𝑜𝑠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2A88DBF-3896-6649-BB57-69FDB8E510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959383"/>
                <a:ext cx="2714654" cy="410497"/>
              </a:xfrm>
              <a:prstGeom prst="rect">
                <a:avLst/>
              </a:prstGeom>
              <a:blipFill>
                <a:blip r:embed="rId7"/>
                <a:stretch>
                  <a:fillRect t="-145455" r="-11628" b="-22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2E377EB-143D-E148-9458-E1A8694D4AD7}"/>
                  </a:ext>
                </a:extLst>
              </p:cNvPr>
              <p:cNvSpPr/>
              <p:nvPr/>
            </p:nvSpPr>
            <p:spPr>
              <a:xfrm>
                <a:off x="106856" y="3733800"/>
                <a:ext cx="4007944" cy="12862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𝑁𝐴𝐵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𝐶𝑜𝑠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𝑁𝐴𝐵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2E377EB-143D-E148-9458-E1A8694D4A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56" y="3733800"/>
                <a:ext cx="4007944" cy="1286250"/>
              </a:xfrm>
              <a:prstGeom prst="rect">
                <a:avLst/>
              </a:prstGeom>
              <a:blipFill>
                <a:blip r:embed="rId8"/>
                <a:stretch>
                  <a:fillRect t="-62745" b="-153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1146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3173</TotalTime>
  <Words>438</Words>
  <Application>Microsoft Macintosh PowerPoint</Application>
  <PresentationFormat>On-screen Show (4:3)</PresentationFormat>
  <Paragraphs>73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Cambria Math</vt:lpstr>
      <vt:lpstr>Times New Roman</vt:lpstr>
      <vt:lpstr>Office Theme</vt:lpstr>
      <vt:lpstr>Equation.3</vt:lpstr>
      <vt:lpstr>Alternating Current (ac) Voltage</vt:lpstr>
      <vt:lpstr>Alternating Current (ac) Voltage</vt:lpstr>
      <vt:lpstr>Alternating Current (ac) Voltage</vt:lpstr>
      <vt:lpstr>Alternating Current (ac) Voltage</vt:lpstr>
      <vt:lpstr>Alternating Current (ac) Voltage</vt:lpstr>
      <vt:lpstr>AC generator</vt:lpstr>
      <vt:lpstr>AC generator</vt:lpstr>
      <vt:lpstr>AC generator</vt:lpstr>
      <vt:lpstr>AC generator</vt:lpstr>
      <vt:lpstr>AC generator</vt:lpstr>
      <vt:lpstr>AC generator</vt:lpstr>
      <vt:lpstr>Transformers and Electricity</vt:lpstr>
      <vt:lpstr>Transformers and Electricity</vt:lpstr>
      <vt:lpstr>Transformers and Electricity</vt:lpstr>
      <vt:lpstr>Transformers and Electricity</vt:lpstr>
      <vt:lpstr>Transformers and Electricity</vt:lpstr>
      <vt:lpstr>Transformers and Electricity</vt:lpstr>
      <vt:lpstr>Transformers and Electricity</vt:lpstr>
      <vt:lpstr>Transformers and Electricity</vt:lpstr>
      <vt:lpstr>Transformers and Electricity</vt:lpstr>
      <vt:lpstr>Transformers and Electricity</vt:lpstr>
      <vt:lpstr>Transformers and Electricity</vt:lpstr>
      <vt:lpstr>PowerPoint Presentation</vt:lpstr>
    </vt:vector>
  </TitlesOfParts>
  <Company>Winthrop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mahesp</dc:creator>
  <cp:lastModifiedBy>Microsoft Office User</cp:lastModifiedBy>
  <cp:revision>32</cp:revision>
  <dcterms:created xsi:type="dcterms:W3CDTF">2011-04-12T18:49:19Z</dcterms:created>
  <dcterms:modified xsi:type="dcterms:W3CDTF">2020-03-22T23:14:56Z</dcterms:modified>
</cp:coreProperties>
</file>